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69" d="100"/>
          <a:sy n="69" d="100"/>
        </p:scale>
        <p:origin x="-684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D6080-31C1-490E-A01A-E1227AB0EA99}" type="datetimeFigureOut">
              <a:rPr lang="pl-PL" smtClean="0"/>
              <a:pPr/>
              <a:t>2019-11-28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DB32A-291D-4A2D-9351-AAA3E38BAAB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4119896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D6080-31C1-490E-A01A-E1227AB0EA99}" type="datetimeFigureOut">
              <a:rPr lang="pl-PL" smtClean="0"/>
              <a:pPr/>
              <a:t>2019-11-28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DB32A-291D-4A2D-9351-AAA3E38BAAB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209240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D6080-31C1-490E-A01A-E1227AB0EA99}" type="datetimeFigureOut">
              <a:rPr lang="pl-PL" smtClean="0"/>
              <a:pPr/>
              <a:t>2019-11-28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DB32A-291D-4A2D-9351-AAA3E38BAAB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332944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D6080-31C1-490E-A01A-E1227AB0EA99}" type="datetimeFigureOut">
              <a:rPr lang="pl-PL" smtClean="0"/>
              <a:pPr/>
              <a:t>2019-11-28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DB32A-291D-4A2D-9351-AAA3E38BAAB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655860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D6080-31C1-490E-A01A-E1227AB0EA99}" type="datetimeFigureOut">
              <a:rPr lang="pl-PL" smtClean="0"/>
              <a:pPr/>
              <a:t>2019-11-28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DB32A-291D-4A2D-9351-AAA3E38BAAB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459986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D6080-31C1-490E-A01A-E1227AB0EA99}" type="datetimeFigureOut">
              <a:rPr lang="pl-PL" smtClean="0"/>
              <a:pPr/>
              <a:t>2019-11-28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DB32A-291D-4A2D-9351-AAA3E38BAAB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865625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D6080-31C1-490E-A01A-E1227AB0EA99}" type="datetimeFigureOut">
              <a:rPr lang="pl-PL" smtClean="0"/>
              <a:pPr/>
              <a:t>2019-11-28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DB32A-291D-4A2D-9351-AAA3E38BAAB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117711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D6080-31C1-490E-A01A-E1227AB0EA99}" type="datetimeFigureOut">
              <a:rPr lang="pl-PL" smtClean="0"/>
              <a:pPr/>
              <a:t>2019-11-28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DB32A-291D-4A2D-9351-AAA3E38BAAB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728367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D6080-31C1-490E-A01A-E1227AB0EA99}" type="datetimeFigureOut">
              <a:rPr lang="pl-PL" smtClean="0"/>
              <a:pPr/>
              <a:t>2019-11-28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DB32A-291D-4A2D-9351-AAA3E38BAAB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163057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D6080-31C1-490E-A01A-E1227AB0EA99}" type="datetimeFigureOut">
              <a:rPr lang="pl-PL" smtClean="0"/>
              <a:pPr/>
              <a:t>2019-11-28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DB32A-291D-4A2D-9351-AAA3E38BAAB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106714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D6080-31C1-490E-A01A-E1227AB0EA99}" type="datetimeFigureOut">
              <a:rPr lang="pl-PL" smtClean="0"/>
              <a:pPr/>
              <a:t>2019-11-28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DB32A-291D-4A2D-9351-AAA3E38BAAB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809897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2D6080-31C1-490E-A01A-E1227AB0EA99}" type="datetimeFigureOut">
              <a:rPr lang="pl-PL" smtClean="0"/>
              <a:pPr/>
              <a:t>2019-11-28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2DB32A-291D-4A2D-9351-AAA3E38BAAB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633803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Planowanie pracy na lekcji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xmlns="" val="1115233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>
                <a:solidFill>
                  <a:srgbClr val="0070C0"/>
                </a:solidFill>
              </a:rPr>
              <a:t>Cel główny lekcji:</a:t>
            </a:r>
            <a:br>
              <a:rPr lang="pl-PL" b="1" dirty="0" smtClean="0">
                <a:solidFill>
                  <a:srgbClr val="0070C0"/>
                </a:solidFill>
              </a:rPr>
            </a:br>
            <a:r>
              <a:rPr lang="pl-PL" sz="2400" b="1" dirty="0" smtClean="0">
                <a:solidFill>
                  <a:srgbClr val="0070C0"/>
                </a:solidFill>
              </a:rPr>
              <a:t>(cel nauczyciela)</a:t>
            </a:r>
            <a:endParaRPr lang="pl-PL" sz="2400" b="1" dirty="0">
              <a:solidFill>
                <a:srgbClr val="0070C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To jasne i precyzyjne określenie do czego dąży nauczyciel na danej lekcji.</a:t>
            </a:r>
          </a:p>
          <a:p>
            <a:r>
              <a:rPr lang="pl-PL" dirty="0" smtClean="0"/>
              <a:t>Zawiera informację co nauczyciel poprzez daną lekcję chce osiągnąć, inaczej czego uczniowie będą się uczyć, jakie umiejętności nabywać.</a:t>
            </a:r>
          </a:p>
          <a:p>
            <a:pPr marL="0" indent="0">
              <a:buNone/>
            </a:pPr>
            <a:r>
              <a:rPr lang="pl-PL" sz="2400" dirty="0" smtClean="0">
                <a:solidFill>
                  <a:srgbClr val="C00000"/>
                </a:solidFill>
              </a:rPr>
              <a:t>Przykłady:</a:t>
            </a:r>
          </a:p>
          <a:p>
            <a:pPr marL="0" indent="0">
              <a:buNone/>
            </a:pPr>
            <a:r>
              <a:rPr lang="pl-PL" sz="2400" dirty="0" smtClean="0">
                <a:solidFill>
                  <a:srgbClr val="C00000"/>
                </a:solidFill>
              </a:rPr>
              <a:t>Poznanie zależności natężenia prądu od napięcia w obwodzie prądu stałego.</a:t>
            </a:r>
          </a:p>
          <a:p>
            <a:pPr marL="0" indent="0">
              <a:buNone/>
            </a:pPr>
            <a:r>
              <a:rPr lang="pl-PL" sz="2400" dirty="0" smtClean="0">
                <a:solidFill>
                  <a:srgbClr val="C00000"/>
                </a:solidFill>
              </a:rPr>
              <a:t>Doskonalenie zamiany ułamków zwykłych na dziesiętne.</a:t>
            </a:r>
          </a:p>
          <a:p>
            <a:pPr marL="0" indent="0">
              <a:buNone/>
            </a:pPr>
            <a:r>
              <a:rPr lang="pl-PL" sz="2400" dirty="0" smtClean="0">
                <a:solidFill>
                  <a:srgbClr val="C00000"/>
                </a:solidFill>
              </a:rPr>
              <a:t>Utrwalenie wiadomości o czasowniku.</a:t>
            </a:r>
          </a:p>
          <a:p>
            <a:pPr marL="0" indent="0">
              <a:buNone/>
            </a:pPr>
            <a:endParaRPr lang="pl-PL" sz="2400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xmlns="" val="10779443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>
                <a:solidFill>
                  <a:srgbClr val="0070C0"/>
                </a:solidFill>
              </a:rPr>
              <a:t>Cele szczegółowe lekcji, czyli cele operacyjne:</a:t>
            </a:r>
            <a:br>
              <a:rPr lang="pl-PL" b="1" dirty="0" smtClean="0">
                <a:solidFill>
                  <a:srgbClr val="0070C0"/>
                </a:solidFill>
              </a:rPr>
            </a:br>
            <a:r>
              <a:rPr lang="pl-PL" sz="2000" b="1" dirty="0" smtClean="0">
                <a:solidFill>
                  <a:srgbClr val="0070C0"/>
                </a:solidFill>
              </a:rPr>
              <a:t>( cele ucznia )</a:t>
            </a:r>
            <a:endParaRPr lang="pl-PL" b="1" dirty="0">
              <a:solidFill>
                <a:srgbClr val="0070C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dirty="0" smtClean="0"/>
          </a:p>
          <a:p>
            <a:pPr marL="0" indent="0" algn="ctr">
              <a:buNone/>
            </a:pPr>
            <a:r>
              <a:rPr lang="pl-PL" dirty="0" smtClean="0"/>
              <a:t>Jasno i precyzyjnie sformułowane zamierzone osiągnięcia uczniów na poziomie wiadomości, umiejętności i postaw.</a:t>
            </a:r>
          </a:p>
          <a:p>
            <a:pPr marL="0" indent="0" algn="ctr">
              <a:buNone/>
            </a:pPr>
            <a:endParaRPr lang="pl-PL" dirty="0" smtClean="0"/>
          </a:p>
          <a:p>
            <a:pPr marL="0" indent="0" algn="ctr">
              <a:buNone/>
            </a:pPr>
            <a:r>
              <a:rPr lang="pl-PL" dirty="0" smtClean="0"/>
              <a:t>Aby dobrze założyć cele szczegółowe nauczyciel musi wziąć pod uwagę następujące czynniki: </a:t>
            </a:r>
            <a:r>
              <a:rPr lang="pl-PL" dirty="0" smtClean="0">
                <a:solidFill>
                  <a:srgbClr val="0070C0"/>
                </a:solidFill>
              </a:rPr>
              <a:t>poziom wyjściowy swoich uczniów oraz treści określone tematem.</a:t>
            </a:r>
          </a:p>
        </p:txBody>
      </p:sp>
    </p:spTree>
    <p:extLst>
      <p:ext uri="{BB962C8B-B14F-4D97-AF65-F5344CB8AC3E}">
        <p14:creationId xmlns:p14="http://schemas.microsoft.com/office/powerpoint/2010/main" xmlns="" val="32785225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>
                <a:solidFill>
                  <a:srgbClr val="0070C0"/>
                </a:solidFill>
              </a:rPr>
              <a:t>Cele szczegółowe </a:t>
            </a:r>
            <a:endParaRPr lang="pl-PL" b="1" dirty="0">
              <a:solidFill>
                <a:srgbClr val="0070C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dirty="0" smtClean="0"/>
              <a:t>Nauczyciel musi się przekonać, że uczniowie osiągnęli określone cele szczegółowe poprzez konkretne zachowania uczniów po skończonej lekcji. </a:t>
            </a:r>
            <a:r>
              <a:rPr lang="pl-PL" dirty="0" smtClean="0">
                <a:solidFill>
                  <a:srgbClr val="0070C0"/>
                </a:solidFill>
              </a:rPr>
              <a:t>Cele </a:t>
            </a:r>
            <a:r>
              <a:rPr lang="pl-PL" dirty="0">
                <a:solidFill>
                  <a:srgbClr val="0070C0"/>
                </a:solidFill>
              </a:rPr>
              <a:t>te muszą </a:t>
            </a:r>
            <a:r>
              <a:rPr lang="pl-PL" dirty="0" smtClean="0">
                <a:solidFill>
                  <a:srgbClr val="0070C0"/>
                </a:solidFill>
              </a:rPr>
              <a:t>być  </a:t>
            </a:r>
            <a:r>
              <a:rPr lang="pl-PL" dirty="0">
                <a:solidFill>
                  <a:srgbClr val="0070C0"/>
                </a:solidFill>
              </a:rPr>
              <a:t>jednoznaczne, wykonalne, logiczne, obserwowalne </a:t>
            </a:r>
            <a:r>
              <a:rPr lang="pl-PL" dirty="0" smtClean="0">
                <a:solidFill>
                  <a:srgbClr val="0070C0"/>
                </a:solidFill>
              </a:rPr>
              <a:t> i mierzalne.</a:t>
            </a:r>
          </a:p>
          <a:p>
            <a:pPr marL="0" indent="0">
              <a:buNone/>
            </a:pPr>
            <a:r>
              <a:rPr lang="pl-PL" dirty="0" smtClean="0"/>
              <a:t>Przewidywane zachowania uczniów opisuje się za pomocą zwrotów umożliwiających skuteczne skontrolowanie i ocenę uzyskanych przez ucznia wyników np. uczeń: </a:t>
            </a:r>
          </a:p>
          <a:p>
            <a:r>
              <a:rPr lang="pl-PL" sz="2000" dirty="0" smtClean="0">
                <a:solidFill>
                  <a:srgbClr val="C00000"/>
                </a:solidFill>
              </a:rPr>
              <a:t>wymieni, wyliczy, poda (fakty, zdarzenia, wzory, reguły)</a:t>
            </a:r>
          </a:p>
          <a:p>
            <a:r>
              <a:rPr lang="pl-PL" sz="2000" dirty="0" smtClean="0">
                <a:solidFill>
                  <a:srgbClr val="C00000"/>
                </a:solidFill>
              </a:rPr>
              <a:t>Rozróżni (cechy, gatunki, stany rzeczy)</a:t>
            </a:r>
          </a:p>
          <a:p>
            <a:r>
              <a:rPr lang="pl-PL" sz="2000" dirty="0" smtClean="0">
                <a:solidFill>
                  <a:srgbClr val="C00000"/>
                </a:solidFill>
              </a:rPr>
              <a:t>Oceni ( zjawisko, zdarzenie, proces, postawy moralne</a:t>
            </a:r>
          </a:p>
          <a:p>
            <a:r>
              <a:rPr lang="pl-PL" sz="2000" dirty="0" smtClean="0">
                <a:solidFill>
                  <a:srgbClr val="C00000"/>
                </a:solidFill>
              </a:rPr>
              <a:t>Rozwiąże (zadanie, problem teoretyczny lub praktyczny)</a:t>
            </a:r>
          </a:p>
        </p:txBody>
      </p:sp>
    </p:spTree>
    <p:extLst>
      <p:ext uri="{BB962C8B-B14F-4D97-AF65-F5344CB8AC3E}">
        <p14:creationId xmlns:p14="http://schemas.microsoft.com/office/powerpoint/2010/main" xmlns="" val="33630572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>
                <a:solidFill>
                  <a:srgbClr val="0070C0"/>
                </a:solidFill>
              </a:rPr>
              <a:t>Cele szczegółowe</a:t>
            </a:r>
            <a:endParaRPr lang="pl-PL" b="1" dirty="0">
              <a:solidFill>
                <a:srgbClr val="0070C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pl-PL" dirty="0" smtClean="0">
                <a:solidFill>
                  <a:srgbClr val="C00000"/>
                </a:solidFill>
              </a:rPr>
              <a:t>Wnioski:</a:t>
            </a:r>
            <a:endParaRPr lang="pl-PL" dirty="0">
              <a:solidFill>
                <a:srgbClr val="C00000"/>
              </a:solidFill>
            </a:endParaRPr>
          </a:p>
          <a:p>
            <a:r>
              <a:rPr lang="pl-PL" dirty="0"/>
              <a:t>Cele lekcji nie mogą być  „ozdobą” ani marginalnym </a:t>
            </a:r>
            <a:r>
              <a:rPr lang="pl-PL" dirty="0" smtClean="0"/>
              <a:t>elementem.</a:t>
            </a:r>
          </a:p>
          <a:p>
            <a:r>
              <a:rPr lang="pl-PL" dirty="0" smtClean="0"/>
              <a:t>Założony </a:t>
            </a:r>
            <a:r>
              <a:rPr lang="pl-PL" dirty="0"/>
              <a:t>plan lekcji powinien być ściśle zorientowany na cele </a:t>
            </a:r>
            <a:r>
              <a:rPr lang="pl-PL" dirty="0" smtClean="0"/>
              <a:t>lekcji.</a:t>
            </a:r>
          </a:p>
          <a:p>
            <a:r>
              <a:rPr lang="pl-PL" dirty="0" smtClean="0"/>
              <a:t>Celów lekcji nie może być zbyt wiele.</a:t>
            </a:r>
          </a:p>
          <a:p>
            <a:r>
              <a:rPr lang="pl-PL" dirty="0" smtClean="0"/>
              <a:t>Lepiej jak jest ich mniej, ale dokładnie określonych, zrealizowanych      i sprawdzonych.</a:t>
            </a:r>
          </a:p>
          <a:p>
            <a:pPr marL="0" indent="0" algn="ctr">
              <a:buNone/>
            </a:pPr>
            <a:r>
              <a:rPr lang="pl-PL" dirty="0" smtClean="0">
                <a:solidFill>
                  <a:srgbClr val="C00000"/>
                </a:solidFill>
              </a:rPr>
              <a:t>Cele sformułowane w języku ucznia:</a:t>
            </a:r>
          </a:p>
          <a:p>
            <a:pPr marL="0" indent="0">
              <a:buNone/>
            </a:pPr>
            <a:r>
              <a:rPr lang="pl-PL" dirty="0" smtClean="0"/>
              <a:t>Uczeń będzie lepiej zmotywowany, jeżeli będzie w stanie identyfikować się z celami. Musi je więc znać i rozumieć, żeby zaakceptować i przyjąć je do realizacji jako swoje.</a:t>
            </a:r>
          </a:p>
          <a:p>
            <a:pPr marL="0" indent="0">
              <a:buNone/>
            </a:pPr>
            <a:endParaRPr lang="pl-PL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26153108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>
                <a:solidFill>
                  <a:srgbClr val="0070C0"/>
                </a:solidFill>
              </a:rPr>
              <a:t>Metody nauczania</a:t>
            </a:r>
            <a:endParaRPr lang="pl-PL" dirty="0">
              <a:solidFill>
                <a:srgbClr val="0070C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dirty="0" smtClean="0"/>
              <a:t>Metoda nauczania to systematycznie stosowany sposób pracy nauczyciela z uczniami umożliwiający osiągnięcie celów kształcenia, </a:t>
            </a:r>
          </a:p>
          <a:p>
            <a:pPr marL="0" indent="0" algn="ctr">
              <a:buNone/>
            </a:pPr>
            <a:r>
              <a:rPr lang="pl-PL" dirty="0" smtClean="0"/>
              <a:t>to wypróbowany układ czynności nauczyciela i uczniów realizowanych świadomie w celu spowodowania założonych zmian w osobowości uczniów.</a:t>
            </a:r>
          </a:p>
          <a:p>
            <a:pPr marL="0" indent="0" algn="ctr">
              <a:buNone/>
            </a:pPr>
            <a:r>
              <a:rPr lang="pl-PL" dirty="0" smtClean="0">
                <a:solidFill>
                  <a:srgbClr val="C00000"/>
                </a:solidFill>
              </a:rPr>
              <a:t>Wartość metod nauczania zależy przede wszystkim od tego,</a:t>
            </a:r>
          </a:p>
          <a:p>
            <a:pPr marL="0" indent="0" algn="ctr">
              <a:buNone/>
            </a:pPr>
            <a:r>
              <a:rPr lang="pl-PL" dirty="0" smtClean="0">
                <a:solidFill>
                  <a:srgbClr val="C00000"/>
                </a:solidFill>
              </a:rPr>
              <a:t> czy i w jakim stopniu wywołuje aktywność, samodzielność </a:t>
            </a:r>
          </a:p>
          <a:p>
            <a:pPr marL="0" indent="0" algn="ctr">
              <a:buNone/>
            </a:pPr>
            <a:r>
              <a:rPr lang="pl-PL" dirty="0" smtClean="0">
                <a:solidFill>
                  <a:srgbClr val="C00000"/>
                </a:solidFill>
              </a:rPr>
              <a:t>i zaangażowanie samych uczniów.</a:t>
            </a:r>
          </a:p>
          <a:p>
            <a:pPr marL="0" indent="0" algn="ctr">
              <a:buNone/>
            </a:pPr>
            <a:r>
              <a:rPr lang="pl-PL" sz="2000" b="1" dirty="0"/>
              <a:t>Ze względu na duże bogactwo metod i ciągłe pojawianie się nowych – ich klasyfikacja nie została ujednolicona.</a:t>
            </a:r>
          </a:p>
          <a:p>
            <a:pPr marL="0" indent="0" algn="ctr">
              <a:buNone/>
            </a:pPr>
            <a:endParaRPr lang="pl-PL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892609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>
                <a:solidFill>
                  <a:srgbClr val="0070C0"/>
                </a:solidFill>
              </a:rPr>
              <a:t>Metody nauczania</a:t>
            </a:r>
            <a:endParaRPr lang="pl-PL" b="1" dirty="0">
              <a:solidFill>
                <a:srgbClr val="0070C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C00000"/>
                </a:solidFill>
              </a:rPr>
              <a:t>Metody podające </a:t>
            </a:r>
            <a:r>
              <a:rPr lang="pl-PL" dirty="0" smtClean="0"/>
              <a:t>(wykład informacyjny, pogadanka, opowiadanie, opis, prelekcja, anegdota, odczyt, objaśnienie lub wyjaśnienie)</a:t>
            </a:r>
          </a:p>
          <a:p>
            <a:r>
              <a:rPr lang="pl-PL" dirty="0" smtClean="0">
                <a:solidFill>
                  <a:srgbClr val="C00000"/>
                </a:solidFill>
              </a:rPr>
              <a:t>Metody problemowe </a:t>
            </a:r>
            <a:r>
              <a:rPr lang="pl-PL" dirty="0" smtClean="0"/>
              <a:t>( wykład problemowy, wykład konwersatoryjny, klasyczna metoda problemowa)</a:t>
            </a:r>
          </a:p>
          <a:p>
            <a:r>
              <a:rPr lang="pl-PL" dirty="0" smtClean="0">
                <a:solidFill>
                  <a:srgbClr val="C00000"/>
                </a:solidFill>
              </a:rPr>
              <a:t>Aktywizujące</a:t>
            </a:r>
            <a:r>
              <a:rPr lang="pl-PL" dirty="0" smtClean="0"/>
              <a:t> – </a:t>
            </a:r>
            <a:r>
              <a:rPr lang="pl-PL" dirty="0" smtClean="0">
                <a:solidFill>
                  <a:srgbClr val="C00000"/>
                </a:solidFill>
              </a:rPr>
              <a:t>należące do metod problemowych </a:t>
            </a:r>
            <a:r>
              <a:rPr lang="pl-PL" dirty="0" smtClean="0"/>
              <a:t>(metoda przypadków, metoda sytuacyjna, inscenizacja, gry dydaktyczne, dyskusja dydaktyczna – </a:t>
            </a:r>
            <a:r>
              <a:rPr lang="pl-PL" dirty="0" smtClean="0">
                <a:solidFill>
                  <a:srgbClr val="0070C0"/>
                </a:solidFill>
              </a:rPr>
              <a:t>związana z wykładem, okrągłego stołu, burza mózgów, panelowa, </a:t>
            </a:r>
            <a:r>
              <a:rPr lang="pl-PL" dirty="0" err="1" smtClean="0">
                <a:solidFill>
                  <a:srgbClr val="0070C0"/>
                </a:solidFill>
              </a:rPr>
              <a:t>metaplan</a:t>
            </a:r>
            <a:r>
              <a:rPr lang="pl-PL" dirty="0" smtClean="0"/>
              <a:t>)</a:t>
            </a:r>
          </a:p>
          <a:p>
            <a:r>
              <a:rPr lang="pl-PL" dirty="0" smtClean="0">
                <a:solidFill>
                  <a:srgbClr val="C00000"/>
                </a:solidFill>
              </a:rPr>
              <a:t>Metody eksponujące </a:t>
            </a:r>
            <a:r>
              <a:rPr lang="pl-PL" dirty="0" smtClean="0"/>
              <a:t>(pokaz połączony z przeżyciem, film, sztuka teatralna, ekspozycja)</a:t>
            </a:r>
          </a:p>
          <a:p>
            <a:endParaRPr lang="pl-PL" dirty="0" smtClean="0"/>
          </a:p>
          <a:p>
            <a:endParaRPr lang="pl-PL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5124762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>
                <a:solidFill>
                  <a:srgbClr val="00B0F0"/>
                </a:solidFill>
              </a:rPr>
              <a:t>Metody nauczania</a:t>
            </a:r>
            <a:endParaRPr lang="pl-PL" b="1" dirty="0">
              <a:solidFill>
                <a:srgbClr val="00B0F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C00000"/>
                </a:solidFill>
              </a:rPr>
              <a:t>Metody praktyczne </a:t>
            </a:r>
            <a:r>
              <a:rPr lang="pl-PL" dirty="0" smtClean="0"/>
              <a:t>(pokaz z objaśnieniem, pokaz z instruktażem, ćwiczenia przedmiotowe, ćwiczenia laboratoryjne, ćwiczenia produkcyjne, metoda projektów, metoda przewodniego tekstu)</a:t>
            </a:r>
          </a:p>
          <a:p>
            <a:r>
              <a:rPr lang="pl-PL" dirty="0" smtClean="0">
                <a:solidFill>
                  <a:srgbClr val="C00000"/>
                </a:solidFill>
              </a:rPr>
              <a:t>Metody programowe </a:t>
            </a:r>
            <a:r>
              <a:rPr lang="pl-PL" dirty="0" smtClean="0"/>
              <a:t>( z użyciem komputera, z użyciem maszyny dydaktycznej, z użyciem podręcznika programowego).</a:t>
            </a:r>
          </a:p>
          <a:p>
            <a:pPr marL="0" indent="0">
              <a:buNone/>
            </a:pPr>
            <a:endParaRPr lang="pl-PL" dirty="0"/>
          </a:p>
          <a:p>
            <a:pPr marL="0" indent="0" algn="ctr">
              <a:buNone/>
            </a:pPr>
            <a:r>
              <a:rPr lang="pl-PL" dirty="0" smtClean="0">
                <a:solidFill>
                  <a:srgbClr val="0070C0"/>
                </a:solidFill>
              </a:rPr>
              <a:t>Dobór metod trzeba bezwzględnie podporządkować celom </a:t>
            </a:r>
          </a:p>
          <a:p>
            <a:pPr marL="0" indent="0" algn="ctr">
              <a:buNone/>
            </a:pPr>
            <a:r>
              <a:rPr lang="pl-PL" dirty="0" smtClean="0">
                <a:solidFill>
                  <a:srgbClr val="0070C0"/>
                </a:solidFill>
              </a:rPr>
              <a:t>i zaplanowanym czynnościom uczniów, </a:t>
            </a:r>
          </a:p>
          <a:p>
            <a:pPr marL="0" indent="0" algn="ctr">
              <a:buNone/>
            </a:pPr>
            <a:r>
              <a:rPr lang="pl-PL" dirty="0" smtClean="0">
                <a:solidFill>
                  <a:srgbClr val="0070C0"/>
                </a:solidFill>
              </a:rPr>
              <a:t>dokładnie przemyśleć ich wybór.</a:t>
            </a:r>
            <a:endParaRPr lang="pl-PL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531885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>
                <a:solidFill>
                  <a:srgbClr val="0070C0"/>
                </a:solidFill>
              </a:rPr>
              <a:t>Środki dydaktyczne</a:t>
            </a:r>
            <a:endParaRPr lang="pl-PL" b="1" dirty="0">
              <a:solidFill>
                <a:srgbClr val="0070C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r>
              <a:rPr lang="pl-PL" dirty="0" smtClean="0"/>
              <a:t>Są </a:t>
            </a:r>
            <a:r>
              <a:rPr lang="pl-PL" dirty="0"/>
              <a:t>to przedmioty, które dostarczają uczniom określonych bodźców sensorycznych oddziaływujących na ich wzrok, słuch, dotyk itp</a:t>
            </a:r>
            <a:r>
              <a:rPr lang="pl-PL" dirty="0" smtClean="0"/>
              <a:t>.</a:t>
            </a:r>
          </a:p>
          <a:p>
            <a:r>
              <a:rPr lang="pl-PL" dirty="0" smtClean="0"/>
              <a:t> Ułatwiają </a:t>
            </a:r>
            <a:r>
              <a:rPr lang="pl-PL" dirty="0"/>
              <a:t>im bezpośrednie i pośrednie poznawanie rzeczywistości. </a:t>
            </a:r>
            <a:endParaRPr lang="pl-PL" dirty="0" smtClean="0"/>
          </a:p>
          <a:p>
            <a:r>
              <a:rPr lang="pl-PL" dirty="0" smtClean="0"/>
              <a:t> Są to </a:t>
            </a:r>
            <a:r>
              <a:rPr lang="pl-PL" dirty="0"/>
              <a:t>zarówno przedmioty dostarczające bodźców zmysłowych, </a:t>
            </a:r>
            <a:r>
              <a:rPr lang="pl-PL" dirty="0" smtClean="0"/>
              <a:t>       jak </a:t>
            </a:r>
            <a:r>
              <a:rPr lang="pl-PL" dirty="0"/>
              <a:t>i urządzenia techniczne. </a:t>
            </a:r>
            <a:endParaRPr lang="pl-PL" dirty="0" smtClean="0"/>
          </a:p>
          <a:p>
            <a:r>
              <a:rPr lang="pl-PL" dirty="0" smtClean="0"/>
              <a:t> Służą </a:t>
            </a:r>
            <a:r>
              <a:rPr lang="pl-PL" dirty="0"/>
              <a:t>wzbogaceniu czynności nauczyciela ale i ucznia. </a:t>
            </a:r>
            <a:endParaRPr lang="pl-PL" dirty="0" smtClean="0"/>
          </a:p>
          <a:p>
            <a:r>
              <a:rPr lang="pl-PL" dirty="0" smtClean="0"/>
              <a:t> Wpływają </a:t>
            </a:r>
            <a:r>
              <a:rPr lang="pl-PL" dirty="0"/>
              <a:t>na lepsze i szybsze opanowanie wiadomości i umiejętności.</a:t>
            </a:r>
          </a:p>
        </p:txBody>
      </p:sp>
    </p:spTree>
    <p:extLst>
      <p:ext uri="{BB962C8B-B14F-4D97-AF65-F5344CB8AC3E}">
        <p14:creationId xmlns:p14="http://schemas.microsoft.com/office/powerpoint/2010/main" xmlns="" val="42049124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b="1" dirty="0" smtClean="0">
                <a:solidFill>
                  <a:srgbClr val="0070C0"/>
                </a:solidFill>
              </a:rPr>
              <a:t>Podział </a:t>
            </a:r>
            <a:r>
              <a:rPr lang="pl-PL" b="1" dirty="0">
                <a:solidFill>
                  <a:srgbClr val="0070C0"/>
                </a:solidFill>
              </a:rPr>
              <a:t>środków </a:t>
            </a:r>
            <a:r>
              <a:rPr lang="pl-PL" b="1" dirty="0" smtClean="0">
                <a:solidFill>
                  <a:srgbClr val="0070C0"/>
                </a:solidFill>
              </a:rPr>
              <a:t>dydaktycznych</a:t>
            </a:r>
            <a:br>
              <a:rPr lang="pl-PL" b="1" dirty="0" smtClean="0">
                <a:solidFill>
                  <a:srgbClr val="0070C0"/>
                </a:solidFill>
              </a:rPr>
            </a:br>
            <a:r>
              <a:rPr lang="pl-PL" sz="2200" dirty="0" smtClean="0">
                <a:solidFill>
                  <a:srgbClr val="0070C0"/>
                </a:solidFill>
              </a:rPr>
              <a:t>kryterium - aktywizowany </a:t>
            </a:r>
            <a:r>
              <a:rPr lang="pl-PL" sz="2200" dirty="0">
                <a:solidFill>
                  <a:srgbClr val="0070C0"/>
                </a:solidFill>
              </a:rPr>
              <a:t>przez nie </a:t>
            </a:r>
            <a:r>
              <a:rPr lang="pl-PL" sz="2200" dirty="0" smtClean="0">
                <a:solidFill>
                  <a:srgbClr val="0070C0"/>
                </a:solidFill>
              </a:rPr>
              <a:t>narząd: </a:t>
            </a:r>
            <a:r>
              <a:rPr lang="pl-PL" dirty="0"/>
              <a:t/>
            </a:r>
            <a:br>
              <a:rPr lang="pl-PL" dirty="0"/>
            </a:br>
            <a:endParaRPr lang="pl-PL" b="1" dirty="0">
              <a:solidFill>
                <a:srgbClr val="0070C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 smtClean="0"/>
              <a:t> </a:t>
            </a:r>
            <a:r>
              <a:rPr lang="pl-PL" dirty="0" smtClean="0">
                <a:solidFill>
                  <a:srgbClr val="C00000"/>
                </a:solidFill>
              </a:rPr>
              <a:t>Środki wzrokowe </a:t>
            </a:r>
            <a:r>
              <a:rPr lang="pl-PL" dirty="0" smtClean="0"/>
              <a:t>- </a:t>
            </a:r>
            <a:r>
              <a:rPr lang="pl-PL" dirty="0"/>
              <a:t>obejmujące naturalne przedmioty, maszyny, narzędzia, preparaty oraz modele, obrazy, wykresy, mapy, diagramy, podręczniki i teksty przedmiotowo- </a:t>
            </a:r>
            <a:r>
              <a:rPr lang="pl-PL" dirty="0" smtClean="0"/>
              <a:t>metodyczne, karty pracy. </a:t>
            </a:r>
          </a:p>
          <a:p>
            <a:r>
              <a:rPr lang="pl-PL" dirty="0" smtClean="0">
                <a:solidFill>
                  <a:srgbClr val="C00000"/>
                </a:solidFill>
              </a:rPr>
              <a:t>Środki </a:t>
            </a:r>
            <a:r>
              <a:rPr lang="pl-PL" dirty="0">
                <a:solidFill>
                  <a:srgbClr val="C00000"/>
                </a:solidFill>
              </a:rPr>
              <a:t>słuchowe </a:t>
            </a:r>
            <a:r>
              <a:rPr lang="pl-PL" dirty="0" smtClean="0">
                <a:solidFill>
                  <a:srgbClr val="C00000"/>
                </a:solidFill>
              </a:rPr>
              <a:t> </a:t>
            </a:r>
            <a:r>
              <a:rPr lang="pl-PL" dirty="0" smtClean="0"/>
              <a:t>- pozwalające </a:t>
            </a:r>
            <a:r>
              <a:rPr lang="pl-PL" dirty="0"/>
              <a:t>przekazywać dźwięk: magnetofon, gramofon, radio, instrumenty muzyczne i nagrania telewizyjne. </a:t>
            </a:r>
            <a:endParaRPr lang="pl-PL" dirty="0" smtClean="0"/>
          </a:p>
          <a:p>
            <a:r>
              <a:rPr lang="pl-PL" dirty="0" smtClean="0">
                <a:solidFill>
                  <a:srgbClr val="C00000"/>
                </a:solidFill>
              </a:rPr>
              <a:t>Środki </a:t>
            </a:r>
            <a:r>
              <a:rPr lang="pl-PL" dirty="0">
                <a:solidFill>
                  <a:srgbClr val="C00000"/>
                </a:solidFill>
              </a:rPr>
              <a:t>wzrokowo - słuchowe </a:t>
            </a:r>
            <a:r>
              <a:rPr lang="pl-PL" dirty="0"/>
              <a:t>(audiowizualne</a:t>
            </a:r>
            <a:r>
              <a:rPr lang="pl-PL" dirty="0" smtClean="0"/>
              <a:t>) -  </a:t>
            </a:r>
            <a:r>
              <a:rPr lang="pl-PL" dirty="0"/>
              <a:t>łączące obraz z dźwiękiem: film dźwiękowy i nagrania telewizyjne wraz z projektorami i aparatami do odtwarzania filmów i nagrań telewizyjnych. </a:t>
            </a:r>
            <a:endParaRPr lang="pl-PL" dirty="0" smtClean="0"/>
          </a:p>
          <a:p>
            <a:r>
              <a:rPr lang="pl-PL" dirty="0" smtClean="0"/>
              <a:t> </a:t>
            </a:r>
            <a:r>
              <a:rPr lang="pl-PL" dirty="0">
                <a:solidFill>
                  <a:srgbClr val="C00000"/>
                </a:solidFill>
              </a:rPr>
              <a:t>Środki częściowo automatyzujące proces nauczania i uczenia się</a:t>
            </a:r>
            <a:r>
              <a:rPr lang="pl-PL" dirty="0"/>
              <a:t>: maszyny dydaktyczne, laboratoria językowe, dydaktyczne układy sygnalizacyjne, urządzenia interkomunikacyjne oraz komputery. </a:t>
            </a:r>
          </a:p>
        </p:txBody>
      </p:sp>
    </p:spTree>
    <p:extLst>
      <p:ext uri="{BB962C8B-B14F-4D97-AF65-F5344CB8AC3E}">
        <p14:creationId xmlns:p14="http://schemas.microsoft.com/office/powerpoint/2010/main" xmlns="" val="42500245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>
                <a:solidFill>
                  <a:srgbClr val="0070C0"/>
                </a:solidFill>
              </a:rPr>
              <a:t>Środki dydaktyczne</a:t>
            </a:r>
            <a:endParaRPr lang="pl-PL" b="1" dirty="0">
              <a:solidFill>
                <a:srgbClr val="0070C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pl-PL" dirty="0" smtClean="0"/>
          </a:p>
          <a:p>
            <a:pPr marL="0" indent="0" algn="ctr">
              <a:buNone/>
            </a:pPr>
            <a:r>
              <a:rPr lang="pl-PL" dirty="0" smtClean="0"/>
              <a:t>Dobór </a:t>
            </a:r>
            <a:r>
              <a:rPr lang="pl-PL" dirty="0"/>
              <a:t>ś</a:t>
            </a:r>
            <a:r>
              <a:rPr lang="pl-PL" dirty="0" smtClean="0"/>
              <a:t>rodków dydaktycznych również trzeba podporządkować celom   i zaplanowanym czynnościom uczniów.</a:t>
            </a:r>
          </a:p>
          <a:p>
            <a:pPr marL="0" indent="0" algn="ctr">
              <a:buNone/>
            </a:pPr>
            <a:endParaRPr lang="pl-PL" dirty="0" smtClean="0"/>
          </a:p>
          <a:p>
            <a:pPr marL="0" indent="0" algn="ctr">
              <a:buNone/>
            </a:pPr>
            <a:r>
              <a:rPr lang="pl-PL" dirty="0" smtClean="0"/>
              <a:t>Trzeba pamiętać, żeby nie nastąpił „przerost formy nad treścią”.</a:t>
            </a:r>
          </a:p>
          <a:p>
            <a:pPr marL="0" indent="0" algn="ctr">
              <a:buNone/>
            </a:pPr>
            <a:endParaRPr lang="pl-PL" dirty="0" smtClean="0"/>
          </a:p>
          <a:p>
            <a:pPr marL="0" indent="0" algn="ctr">
              <a:buNone/>
            </a:pPr>
            <a:r>
              <a:rPr lang="pl-PL" dirty="0" smtClean="0"/>
              <a:t>Środki dydaktyczne, użyte w nadmiarze mogą stać się jedynie rozrywką, ozdobą lekcji bez znaczenia  dla realizacji jej celów.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3196046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b="1" dirty="0" smtClean="0">
                <a:solidFill>
                  <a:srgbClr val="0070C0"/>
                </a:solidFill>
              </a:rPr>
              <a:t>Przed wejściem do klasy nauczyciel powinien wiedzieć:</a:t>
            </a:r>
            <a:endParaRPr lang="pl-PL" sz="3600" b="1" dirty="0">
              <a:solidFill>
                <a:srgbClr val="0070C0"/>
              </a:solidFill>
            </a:endParaRP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Jaki jest cel/są cele lekcji.</a:t>
            </a:r>
          </a:p>
          <a:p>
            <a:r>
              <a:rPr lang="pl-PL" dirty="0" smtClean="0"/>
              <a:t>Jakie – zgodnie z podstawą programową – treści nauczania będą realizowane na lekcji.</a:t>
            </a:r>
          </a:p>
          <a:p>
            <a:r>
              <a:rPr lang="pl-PL" dirty="0" smtClean="0"/>
              <a:t>Jakie – zgodnie z podstawą programową- osiągnięcia uczniów są planowane.</a:t>
            </a:r>
          </a:p>
          <a:p>
            <a:r>
              <a:rPr lang="pl-PL" dirty="0" smtClean="0"/>
              <a:t>Jaki nowy materiał zawiera lekcja.</a:t>
            </a:r>
          </a:p>
          <a:p>
            <a:r>
              <a:rPr lang="pl-PL" dirty="0" smtClean="0"/>
              <a:t>Jakie jest powiązanie z wcześniejszą wiedzą uczniów.</a:t>
            </a:r>
          </a:p>
          <a:p>
            <a:r>
              <a:rPr lang="pl-PL" dirty="0" smtClean="0"/>
              <a:t>Jakie są główne fazy/ etapy lekcji.</a:t>
            </a:r>
          </a:p>
          <a:p>
            <a:r>
              <a:rPr lang="pl-PL" dirty="0" smtClean="0"/>
              <a:t>Jakie metody i materiały nauczyciel zastosuje do realizacji celów.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3621796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>
                <a:solidFill>
                  <a:srgbClr val="0070C0"/>
                </a:solidFill>
              </a:rPr>
              <a:t>Formy pracy</a:t>
            </a:r>
            <a:endParaRPr lang="pl-PL" b="1" dirty="0">
              <a:solidFill>
                <a:srgbClr val="0070C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l-PL" dirty="0"/>
              <a:t/>
            </a:r>
            <a:br>
              <a:rPr lang="pl-PL" dirty="0"/>
            </a:br>
            <a:r>
              <a:rPr lang="pl-PL" dirty="0"/>
              <a:t>Zajęcia szkolne uczniów, zarówno lekcyjne jak i pozalekcyjne, wymagają zastosowania zróżnicowanych form organizacyjnych, ponieważ mają przygotować uczniów do pracy w różnych sytuacjach i układach społecznych. </a:t>
            </a:r>
            <a:br>
              <a:rPr lang="pl-PL" dirty="0"/>
            </a:br>
            <a:r>
              <a:rPr lang="pl-PL" dirty="0"/>
              <a:t/>
            </a:r>
            <a:br>
              <a:rPr lang="pl-PL" dirty="0"/>
            </a:br>
            <a:r>
              <a:rPr lang="pl-PL" dirty="0"/>
              <a:t>Ważnym zadaniem szkoły jest wyrobienie u uczniów umiejętności pracy indywidualnej (jednostkowej) oraz zbiorowej.</a:t>
            </a:r>
          </a:p>
        </p:txBody>
      </p:sp>
    </p:spTree>
    <p:extLst>
      <p:ext uri="{BB962C8B-B14F-4D97-AF65-F5344CB8AC3E}">
        <p14:creationId xmlns:p14="http://schemas.microsoft.com/office/powerpoint/2010/main" xmlns="" val="114128974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>
                <a:solidFill>
                  <a:srgbClr val="0070C0"/>
                </a:solidFill>
              </a:rPr>
              <a:t>Formy pracy</a:t>
            </a:r>
            <a:endParaRPr lang="pl-PL" b="1" dirty="0">
              <a:solidFill>
                <a:srgbClr val="0070C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pl-PL" dirty="0" smtClean="0">
                <a:solidFill>
                  <a:srgbClr val="C00000"/>
                </a:solidFill>
              </a:rPr>
              <a:t>Form </a:t>
            </a:r>
            <a:r>
              <a:rPr lang="pl-PL" dirty="0">
                <a:solidFill>
                  <a:srgbClr val="C00000"/>
                </a:solidFill>
              </a:rPr>
              <a:t>pracy </a:t>
            </a:r>
            <a:r>
              <a:rPr lang="pl-PL" dirty="0" smtClean="0">
                <a:solidFill>
                  <a:srgbClr val="C00000"/>
                </a:solidFill>
              </a:rPr>
              <a:t>dzielą się na </a:t>
            </a:r>
            <a:r>
              <a:rPr lang="pl-PL" dirty="0">
                <a:solidFill>
                  <a:srgbClr val="C00000"/>
                </a:solidFill>
              </a:rPr>
              <a:t>dwie podstawowe grupy</a:t>
            </a:r>
            <a:r>
              <a:rPr lang="pl-PL" dirty="0" smtClean="0">
                <a:solidFill>
                  <a:srgbClr val="C00000"/>
                </a:solidFill>
              </a:rPr>
              <a:t>:</a:t>
            </a:r>
          </a:p>
          <a:p>
            <a:r>
              <a:rPr lang="pl-PL" dirty="0" smtClean="0"/>
              <a:t>Praca indywidualna</a:t>
            </a:r>
          </a:p>
          <a:p>
            <a:r>
              <a:rPr lang="pl-PL" dirty="0" smtClean="0"/>
              <a:t> </a:t>
            </a:r>
            <a:r>
              <a:rPr lang="pl-PL" dirty="0"/>
              <a:t>Praca </a:t>
            </a:r>
            <a:r>
              <a:rPr lang="pl-PL" dirty="0" smtClean="0"/>
              <a:t>zbiorowa, która dzieli się na:</a:t>
            </a:r>
            <a:r>
              <a:rPr lang="pl-PL" dirty="0"/>
              <a:t/>
            </a:r>
            <a:br>
              <a:rPr lang="pl-PL" dirty="0"/>
            </a:br>
            <a:r>
              <a:rPr lang="pl-PL" dirty="0"/>
              <a:t>- </a:t>
            </a:r>
            <a:r>
              <a:rPr lang="pl-PL" dirty="0" smtClean="0"/>
              <a:t>pracę </a:t>
            </a:r>
            <a:r>
              <a:rPr lang="pl-PL" dirty="0"/>
              <a:t>w grupach</a:t>
            </a:r>
            <a:br>
              <a:rPr lang="pl-PL" dirty="0"/>
            </a:br>
            <a:r>
              <a:rPr lang="pl-PL" dirty="0"/>
              <a:t>- </a:t>
            </a:r>
            <a:r>
              <a:rPr lang="pl-PL" dirty="0" smtClean="0"/>
              <a:t>pracę </a:t>
            </a:r>
            <a:r>
              <a:rPr lang="pl-PL" dirty="0"/>
              <a:t>z całą klasą</a:t>
            </a:r>
            <a:br>
              <a:rPr lang="pl-PL" dirty="0"/>
            </a:br>
            <a:r>
              <a:rPr lang="pl-PL" dirty="0"/>
              <a:t/>
            </a:r>
            <a:br>
              <a:rPr lang="pl-PL" dirty="0"/>
            </a:br>
            <a:r>
              <a:rPr lang="pl-PL" dirty="0">
                <a:solidFill>
                  <a:srgbClr val="C00000"/>
                </a:solidFill>
              </a:rPr>
              <a:t/>
            </a:r>
            <a:br>
              <a:rPr lang="pl-PL" dirty="0">
                <a:solidFill>
                  <a:srgbClr val="C00000"/>
                </a:solidFill>
              </a:rPr>
            </a:br>
            <a:r>
              <a:rPr lang="pl-PL" dirty="0" smtClean="0">
                <a:solidFill>
                  <a:srgbClr val="C00000"/>
                </a:solidFill>
              </a:rPr>
              <a:t> Praca </a:t>
            </a:r>
            <a:r>
              <a:rPr lang="pl-PL" dirty="0">
                <a:solidFill>
                  <a:srgbClr val="C00000"/>
                </a:solidFill>
              </a:rPr>
              <a:t>indywidualna jak i praca zbiorowa może </a:t>
            </a:r>
            <a:r>
              <a:rPr lang="pl-PL" dirty="0" smtClean="0">
                <a:solidFill>
                  <a:srgbClr val="C00000"/>
                </a:solidFill>
              </a:rPr>
              <a:t>być:</a:t>
            </a:r>
          </a:p>
          <a:p>
            <a:r>
              <a:rPr lang="pl-PL" dirty="0" smtClean="0"/>
              <a:t> </a:t>
            </a:r>
            <a:r>
              <a:rPr lang="pl-PL" dirty="0"/>
              <a:t>jednolita </a:t>
            </a:r>
            <a:r>
              <a:rPr lang="pl-PL" dirty="0" smtClean="0"/>
              <a:t> </a:t>
            </a:r>
          </a:p>
          <a:p>
            <a:r>
              <a:rPr lang="pl-PL" dirty="0" smtClean="0"/>
              <a:t>zróżnicowana</a:t>
            </a:r>
            <a:r>
              <a:rPr lang="pl-PL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3052074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>
                <a:solidFill>
                  <a:srgbClr val="0070C0"/>
                </a:solidFill>
              </a:rPr>
              <a:t>Formy pracy</a:t>
            </a:r>
            <a:endParaRPr lang="pl-PL" b="1" dirty="0">
              <a:solidFill>
                <a:srgbClr val="0070C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r>
              <a:rPr lang="pl-PL" dirty="0" smtClean="0">
                <a:solidFill>
                  <a:srgbClr val="C00000"/>
                </a:solidFill>
              </a:rPr>
              <a:t>Praca </a:t>
            </a:r>
            <a:r>
              <a:rPr lang="pl-PL" dirty="0">
                <a:solidFill>
                  <a:srgbClr val="C00000"/>
                </a:solidFill>
              </a:rPr>
              <a:t>jednolita </a:t>
            </a:r>
            <a:r>
              <a:rPr lang="pl-PL" dirty="0"/>
              <a:t>polega na rozwiązywaniu przez wszystkich uczniów tych samych problemów praktycznych lub teoretycznych a następnie wspólnym uzgodnieniu i usystematyzowaniu uzyskanych wyników</a:t>
            </a:r>
            <a:r>
              <a:rPr lang="pl-PL" dirty="0" smtClean="0"/>
              <a:t>.</a:t>
            </a:r>
          </a:p>
          <a:p>
            <a:pPr marL="0" indent="0">
              <a:buNone/>
            </a:pPr>
            <a:endParaRPr lang="pl-PL" dirty="0" smtClean="0"/>
          </a:p>
          <a:p>
            <a:r>
              <a:rPr lang="pl-PL" dirty="0" smtClean="0">
                <a:solidFill>
                  <a:srgbClr val="C00000"/>
                </a:solidFill>
              </a:rPr>
              <a:t>Praca </a:t>
            </a:r>
            <a:r>
              <a:rPr lang="pl-PL" dirty="0">
                <a:solidFill>
                  <a:srgbClr val="C00000"/>
                </a:solidFill>
              </a:rPr>
              <a:t>zróżnicowana </a:t>
            </a:r>
            <a:r>
              <a:rPr lang="pl-PL" dirty="0"/>
              <a:t>polega na równoczesnym rozwiązywaniu różnych zadań składających się na określoną całość (przygotowanie gazetki, wystawy, przedstawienia, opracowanie twórczości pisarza itp.).</a:t>
            </a:r>
          </a:p>
        </p:txBody>
      </p:sp>
    </p:spTree>
    <p:extLst>
      <p:ext uri="{BB962C8B-B14F-4D97-AF65-F5344CB8AC3E}">
        <p14:creationId xmlns:p14="http://schemas.microsoft.com/office/powerpoint/2010/main" xmlns="" val="317158341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>
                <a:solidFill>
                  <a:srgbClr val="0070C0"/>
                </a:solidFill>
              </a:rPr>
              <a:t>Formy pracy</a:t>
            </a:r>
            <a:endParaRPr lang="pl-PL" b="1" dirty="0">
              <a:solidFill>
                <a:srgbClr val="0070C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pl-PL" dirty="0" smtClean="0"/>
          </a:p>
          <a:p>
            <a:pPr marL="0" indent="0" algn="ctr">
              <a:buNone/>
            </a:pPr>
            <a:r>
              <a:rPr lang="pl-PL" dirty="0" smtClean="0">
                <a:solidFill>
                  <a:srgbClr val="C00000"/>
                </a:solidFill>
              </a:rPr>
              <a:t>W </a:t>
            </a:r>
            <a:r>
              <a:rPr lang="pl-PL" dirty="0">
                <a:solidFill>
                  <a:srgbClr val="C00000"/>
                </a:solidFill>
              </a:rPr>
              <a:t>realizacji celów kształcenia i wychowania szczególne znaczenie ma praca w grupach</a:t>
            </a:r>
            <a:r>
              <a:rPr lang="pl-PL" dirty="0" smtClean="0">
                <a:solidFill>
                  <a:srgbClr val="C00000"/>
                </a:solidFill>
              </a:rPr>
              <a:t>.</a:t>
            </a:r>
          </a:p>
          <a:p>
            <a:pPr marL="0" indent="0" algn="ctr">
              <a:buNone/>
            </a:pPr>
            <a:r>
              <a:rPr lang="pl-PL" dirty="0"/>
              <a:t/>
            </a:r>
            <a:br>
              <a:rPr lang="pl-PL" dirty="0"/>
            </a:br>
            <a:r>
              <a:rPr lang="pl-PL" dirty="0"/>
              <a:t>Sprzyja ona realizacji celów społeczno-wychowawczych, przyzwyczaja do odpowiedzialności, umiejętności podporządkowania się, gotowości udzielania pomocy innym oraz partnerstwa.</a:t>
            </a:r>
          </a:p>
        </p:txBody>
      </p:sp>
    </p:spTree>
    <p:extLst>
      <p:ext uri="{BB962C8B-B14F-4D97-AF65-F5344CB8AC3E}">
        <p14:creationId xmlns:p14="http://schemas.microsoft.com/office/powerpoint/2010/main" xmlns="" val="142182318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>
                <a:solidFill>
                  <a:srgbClr val="0070C0"/>
                </a:solidFill>
              </a:rPr>
              <a:t>Części lekcji - ogniwa</a:t>
            </a:r>
            <a:endParaRPr lang="pl-PL" b="1" dirty="0">
              <a:solidFill>
                <a:srgbClr val="0070C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>
                <a:solidFill>
                  <a:srgbClr val="0070C0"/>
                </a:solidFill>
              </a:rPr>
              <a:t>Każda </a:t>
            </a:r>
            <a:r>
              <a:rPr lang="pl-PL" dirty="0" smtClean="0">
                <a:solidFill>
                  <a:srgbClr val="0070C0"/>
                </a:solidFill>
              </a:rPr>
              <a:t> lekcja </a:t>
            </a:r>
            <a:r>
              <a:rPr lang="pl-PL" dirty="0">
                <a:solidFill>
                  <a:srgbClr val="0070C0"/>
                </a:solidFill>
              </a:rPr>
              <a:t>składa się z </a:t>
            </a:r>
            <a:r>
              <a:rPr lang="pl-PL" dirty="0" smtClean="0">
                <a:solidFill>
                  <a:srgbClr val="0070C0"/>
                </a:solidFill>
              </a:rPr>
              <a:t>3 części:</a:t>
            </a:r>
          </a:p>
          <a:p>
            <a:pPr marL="0" indent="0">
              <a:buNone/>
            </a:pPr>
            <a:endParaRPr lang="pl-PL" dirty="0" smtClean="0">
              <a:solidFill>
                <a:srgbClr val="C00000"/>
              </a:solidFill>
            </a:endParaRPr>
          </a:p>
          <a:p>
            <a:r>
              <a:rPr lang="pl-PL" dirty="0" smtClean="0">
                <a:solidFill>
                  <a:srgbClr val="C00000"/>
                </a:solidFill>
              </a:rPr>
              <a:t>Wstępna</a:t>
            </a:r>
            <a:r>
              <a:rPr lang="pl-PL" dirty="0" smtClean="0"/>
              <a:t> - czynności </a:t>
            </a:r>
            <a:r>
              <a:rPr lang="pl-PL" dirty="0"/>
              <a:t>organizacyjne, </a:t>
            </a:r>
            <a:r>
              <a:rPr lang="pl-PL" dirty="0" smtClean="0"/>
              <a:t>czyli sprawdzenie obecności,  </a:t>
            </a:r>
            <a:r>
              <a:rPr lang="pl-PL" dirty="0"/>
              <a:t>pracy </a:t>
            </a:r>
            <a:r>
              <a:rPr lang="pl-PL" dirty="0" smtClean="0"/>
              <a:t>domowej oraz  </a:t>
            </a:r>
            <a:r>
              <a:rPr lang="pl-PL" dirty="0"/>
              <a:t>wprowadzenie do nowego </a:t>
            </a:r>
            <a:r>
              <a:rPr lang="pl-PL" dirty="0" smtClean="0"/>
              <a:t>tematu</a:t>
            </a:r>
            <a:r>
              <a:rPr lang="pl-PL" dirty="0"/>
              <a:t>.</a:t>
            </a:r>
            <a:endParaRPr lang="pl-PL" dirty="0" smtClean="0"/>
          </a:p>
          <a:p>
            <a:r>
              <a:rPr lang="pl-PL" dirty="0" smtClean="0">
                <a:solidFill>
                  <a:srgbClr val="C00000"/>
                </a:solidFill>
              </a:rPr>
              <a:t> Główna </a:t>
            </a:r>
            <a:r>
              <a:rPr lang="pl-PL" dirty="0" smtClean="0"/>
              <a:t>-  </a:t>
            </a:r>
            <a:r>
              <a:rPr lang="pl-PL" dirty="0"/>
              <a:t>składa się z różnej liczby sytuacji dydaktycznych</a:t>
            </a:r>
            <a:r>
              <a:rPr lang="pl-PL" dirty="0" smtClean="0"/>
              <a:t>,                    </a:t>
            </a:r>
            <a:r>
              <a:rPr lang="pl-PL" dirty="0"/>
              <a:t>w zależności od rodzaju prowadzonej </a:t>
            </a:r>
            <a:r>
              <a:rPr lang="pl-PL" dirty="0" smtClean="0"/>
              <a:t>lekcji. Realizacja zadań zmierzających do osiągnięcia zaplanowanych celów.</a:t>
            </a:r>
          </a:p>
          <a:p>
            <a:r>
              <a:rPr lang="pl-PL" dirty="0">
                <a:solidFill>
                  <a:srgbClr val="C00000"/>
                </a:solidFill>
              </a:rPr>
              <a:t>K</a:t>
            </a:r>
            <a:r>
              <a:rPr lang="pl-PL" dirty="0" smtClean="0">
                <a:solidFill>
                  <a:srgbClr val="C00000"/>
                </a:solidFill>
              </a:rPr>
              <a:t>ońcowa</a:t>
            </a:r>
            <a:r>
              <a:rPr lang="pl-PL" dirty="0" smtClean="0"/>
              <a:t> – posumowanie, sprawdzenie czy zostały osiągnięte cele, zadanie i </a:t>
            </a:r>
            <a:r>
              <a:rPr lang="pl-PL" dirty="0"/>
              <a:t>omówienie pracy </a:t>
            </a:r>
            <a:r>
              <a:rPr lang="pl-PL" dirty="0" smtClean="0"/>
              <a:t>domowej, czynności </a:t>
            </a:r>
            <a:r>
              <a:rPr lang="pl-PL" dirty="0"/>
              <a:t>porządkowe.</a:t>
            </a:r>
          </a:p>
        </p:txBody>
      </p:sp>
    </p:spTree>
    <p:extLst>
      <p:ext uri="{BB962C8B-B14F-4D97-AF65-F5344CB8AC3E}">
        <p14:creationId xmlns:p14="http://schemas.microsoft.com/office/powerpoint/2010/main" xmlns="" val="118519967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>
                <a:solidFill>
                  <a:srgbClr val="0070C0"/>
                </a:solidFill>
              </a:rPr>
              <a:t>Powiązanie z wcześniejszą wiedzą</a:t>
            </a:r>
            <a:endParaRPr lang="pl-PL" b="1" dirty="0">
              <a:solidFill>
                <a:srgbClr val="0070C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Nauczyciel powinien wiedzieć na jakich podstawach będzie budować nową wiedzę uczniów, co uczniowie już na ten temat wiedzą, co potrafią.</a:t>
            </a:r>
          </a:p>
          <a:p>
            <a:r>
              <a:rPr lang="pl-PL" dirty="0" smtClean="0"/>
              <a:t>Trzeba upewnić się, czy rzeczywiście jest na czym budować ( i nie chodzi tu, w </a:t>
            </a:r>
            <a:r>
              <a:rPr lang="pl-PL" dirty="0"/>
              <a:t>ż</a:t>
            </a:r>
            <a:r>
              <a:rPr lang="pl-PL" dirty="0" smtClean="0"/>
              <a:t>adnym wypadku, o odpytywanie uczniów z poprzednich lekcji na ocenę)</a:t>
            </a:r>
          </a:p>
          <a:p>
            <a:r>
              <a:rPr lang="pl-PL" dirty="0" smtClean="0"/>
              <a:t>Można zadać na początek  zadanie do wykonania, a następnie pozwolić uczniom na sprawdzenie poprawności rozwiązania w parach (grupach) lub samodzielnie z prawidłową odpowiedzią zapisaną na tablicy, z notatką w zeszycie, wiadomościami z podręcznika itp.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201121615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>
                <a:solidFill>
                  <a:srgbClr val="0070C0"/>
                </a:solidFill>
              </a:rPr>
              <a:t>Określenie wymagań - </a:t>
            </a:r>
            <a:r>
              <a:rPr lang="pl-PL" b="1" dirty="0" err="1" smtClean="0">
                <a:solidFill>
                  <a:srgbClr val="0070C0"/>
                </a:solidFill>
              </a:rPr>
              <a:t>NaCoBeZu</a:t>
            </a:r>
            <a:endParaRPr lang="pl-PL" b="1" dirty="0">
              <a:solidFill>
                <a:srgbClr val="0070C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/>
              <a:t>Szczegółowe wymagania należy określać na każdej lekcji. Uczeń musi dokładnie wiedzieć, co będzie podlegało ocenie.</a:t>
            </a:r>
          </a:p>
          <a:p>
            <a:r>
              <a:rPr lang="pl-PL" dirty="0" smtClean="0"/>
              <a:t>Wybrane treści i umiejętności muszą wynikać z podstawy programowej.</a:t>
            </a:r>
          </a:p>
          <a:p>
            <a:r>
              <a:rPr lang="pl-PL" dirty="0" smtClean="0"/>
              <a:t>Ambitny uczeń, może chcieć nauczyć się wszystkiego z podręcznika, może sobie samodzielnie nie poradzić z wyłonieniem treści najważniejszych </a:t>
            </a:r>
            <a:r>
              <a:rPr lang="pl-PL" dirty="0" smtClean="0">
                <a:solidFill>
                  <a:srgbClr val="0070C0"/>
                </a:solidFill>
              </a:rPr>
              <a:t>( nie osiągnie sukcesu, skupiając się na treściach mniej ważnych)</a:t>
            </a:r>
          </a:p>
          <a:p>
            <a:pPr marL="0" indent="0" algn="ctr">
              <a:buNone/>
            </a:pPr>
            <a:r>
              <a:rPr lang="pl-PL" sz="2000" dirty="0" smtClean="0">
                <a:solidFill>
                  <a:srgbClr val="C00000"/>
                </a:solidFill>
              </a:rPr>
              <a:t>Można wprowadzić zwyczaj zapisywania kolejno podawanych wymagań np. na końcu zeszytu, specjalnej tablicy w klasie. Uczniowie będą mogli korzystać z takiego zapisu przygotowując się do sprawdzianu, kontrolować swoje osiągnięcia, ucząc się przy tym trudnej sztuki samooceny.</a:t>
            </a:r>
            <a:endParaRPr lang="pl-PL" sz="2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0467434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>
                <a:solidFill>
                  <a:srgbClr val="0070C0"/>
                </a:solidFill>
              </a:rPr>
              <a:t>Praca domowa</a:t>
            </a:r>
            <a:endParaRPr lang="pl-PL" b="1" dirty="0">
              <a:solidFill>
                <a:srgbClr val="0070C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r>
              <a:rPr lang="pl-PL" dirty="0" smtClean="0"/>
              <a:t>Praca domowa ma wtedy sens, kiedy służy rozwojowi ucznia, kiedy uczeń nie odpisze jej bezmyślnie od kolegi lub nie wykona metodą „kopiuj/wklej” z </a:t>
            </a:r>
            <a:r>
              <a:rPr lang="pl-PL" dirty="0" err="1" smtClean="0"/>
              <a:t>internetu</a:t>
            </a:r>
            <a:r>
              <a:rPr lang="pl-PL" dirty="0" smtClean="0"/>
              <a:t>.</a:t>
            </a:r>
          </a:p>
          <a:p>
            <a:r>
              <a:rPr lang="pl-PL" dirty="0" smtClean="0"/>
              <a:t>Żeby praca domowa była skutecznym narzędziem nauczania, nie można pozostawić jej bez sprawdzenia i ocenienia (nie koniecznie i nie zawsze stopniem, można udzielić informacji zwrotnej).</a:t>
            </a:r>
          </a:p>
          <a:p>
            <a:r>
              <a:rPr lang="pl-PL" dirty="0" smtClean="0"/>
              <a:t>Można spróbować sprawdzania pracy domowej przez uczniów              ( w parach, grupach).</a:t>
            </a: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88437564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>
                <a:solidFill>
                  <a:srgbClr val="0070C0"/>
                </a:solidFill>
              </a:rPr>
              <a:t>Notatki i dodatkowe informacje</a:t>
            </a:r>
            <a:endParaRPr lang="pl-PL" b="1" dirty="0">
              <a:solidFill>
                <a:srgbClr val="0070C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r>
              <a:rPr lang="pl-PL" dirty="0" smtClean="0"/>
              <a:t>Nie ma potrzeby ( z nielicznymi wyjątkami) dyktowania uczniom notatek do zeszytów.</a:t>
            </a:r>
          </a:p>
          <a:p>
            <a:r>
              <a:rPr lang="pl-PL" dirty="0" smtClean="0"/>
              <a:t>Należy wdrażać uczniów do robienia samodzielnych notatek.</a:t>
            </a:r>
          </a:p>
          <a:p>
            <a:r>
              <a:rPr lang="pl-PL" dirty="0" smtClean="0"/>
              <a:t>Warto natomiast podawać przykłady zapisów graficznych, tabelarycznych, map poznawczych, schematycznych rysunków itp.        i ćwiczyć umiejętność ich wykonywania.</a:t>
            </a:r>
          </a:p>
          <a:p>
            <a:r>
              <a:rPr lang="pl-PL" dirty="0" smtClean="0"/>
              <a:t>Warto zawsze mieć „ w pogotowiu” ciekawe informacje dla zainteresowanych uczniów.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63860934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>
                <a:solidFill>
                  <a:srgbClr val="0070C0"/>
                </a:solidFill>
              </a:rPr>
              <a:t>Kompetencje kluczowe</a:t>
            </a:r>
            <a:endParaRPr lang="pl-PL" b="1" dirty="0">
              <a:solidFill>
                <a:srgbClr val="0070C0"/>
              </a:solidFill>
            </a:endParaRP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31661403"/>
              </p:ext>
            </p:extLst>
          </p:nvPr>
        </p:nvGraphicFramePr>
        <p:xfrm>
          <a:off x="838200" y="1825625"/>
          <a:ext cx="10515600" cy="4414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/>
                <a:gridCol w="5257800"/>
              </a:tblGrid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Kompetencje kluczowe określone przez UE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Odniesienie do lekcji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Kompetencje w zakresie rozumienia i tworzenia informacji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Kompetencje w zakresie wielojęzyczności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Kompetencje matematyczne oraz kompetencje w zakresie nauk przyrodniczych, technologii i inżynierii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Kompetencje cyfrowe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Kompetencje osobiste, społeczne i w zakresie uczenia się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Kompetencje obywatelskie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Kompetencje w zakresie przedsiębiorczości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Kompetencje w zakresie świadomości i ekspresji kulturalnej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8911324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b="1" dirty="0" smtClean="0">
                <a:solidFill>
                  <a:srgbClr val="0070C0"/>
                </a:solidFill>
              </a:rPr>
              <a:t>Konspekt lekcji</a:t>
            </a:r>
            <a:br>
              <a:rPr lang="pl-PL" b="1" dirty="0" smtClean="0">
                <a:solidFill>
                  <a:srgbClr val="0070C0"/>
                </a:solidFill>
              </a:rPr>
            </a:br>
            <a:r>
              <a:rPr lang="pl-PL" sz="1800" b="1" dirty="0" smtClean="0"/>
              <a:t>Jest zewnętrznym wyrazem przygotowania nauczyciela do zajęć.</a:t>
            </a:r>
            <a:endParaRPr lang="pl-PL" sz="1800" b="1" dirty="0">
              <a:solidFill>
                <a:srgbClr val="0070C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sz="1800" b="1" dirty="0" smtClean="0">
                <a:solidFill>
                  <a:srgbClr val="C00000"/>
                </a:solidFill>
              </a:rPr>
              <a:t>Konspekt </a:t>
            </a:r>
            <a:r>
              <a:rPr lang="pl-PL" sz="1800" b="1" dirty="0" smtClean="0"/>
              <a:t>– z łac. </a:t>
            </a:r>
            <a:r>
              <a:rPr lang="pl-PL" sz="1800" b="1" i="1" dirty="0" err="1"/>
              <a:t>c</a:t>
            </a:r>
            <a:r>
              <a:rPr lang="pl-PL" sz="1800" b="1" i="1" dirty="0" err="1" smtClean="0"/>
              <a:t>onspekctus</a:t>
            </a:r>
            <a:r>
              <a:rPr lang="pl-PL" sz="1800" b="1" i="1" dirty="0" smtClean="0"/>
              <a:t> – </a:t>
            </a:r>
            <a:r>
              <a:rPr lang="pl-PL" sz="1800" b="1" dirty="0" smtClean="0"/>
              <a:t>rzut oka; przegląd. To zarys, szkic, skrót, streszczenie w tym wypadku: lekcji.</a:t>
            </a:r>
            <a:endParaRPr lang="pl-PL" sz="1800" b="1" dirty="0"/>
          </a:p>
          <a:p>
            <a:pPr marL="0" indent="0" algn="ctr">
              <a:buNone/>
            </a:pPr>
            <a:r>
              <a:rPr lang="pl-PL" sz="2400" b="1" dirty="0" smtClean="0">
                <a:solidFill>
                  <a:srgbClr val="C00000"/>
                </a:solidFill>
              </a:rPr>
              <a:t>Konspekt zawiera:</a:t>
            </a:r>
          </a:p>
          <a:p>
            <a:r>
              <a:rPr lang="pl-PL" dirty="0" smtClean="0"/>
              <a:t>Temat</a:t>
            </a:r>
          </a:p>
          <a:p>
            <a:r>
              <a:rPr lang="pl-PL" dirty="0" smtClean="0"/>
              <a:t>Cele ogólne</a:t>
            </a:r>
          </a:p>
          <a:p>
            <a:r>
              <a:rPr lang="pl-PL" dirty="0" smtClean="0"/>
              <a:t>Cele szczegółowe ( operacyjne)</a:t>
            </a:r>
          </a:p>
          <a:p>
            <a:r>
              <a:rPr lang="pl-PL" dirty="0" smtClean="0"/>
              <a:t>Metody</a:t>
            </a:r>
          </a:p>
          <a:p>
            <a:r>
              <a:rPr lang="pl-PL" dirty="0" smtClean="0"/>
              <a:t>Formy</a:t>
            </a:r>
          </a:p>
          <a:p>
            <a:r>
              <a:rPr lang="pl-PL" dirty="0" smtClean="0"/>
              <a:t>Środki dydaktyczne</a:t>
            </a:r>
          </a:p>
          <a:p>
            <a:r>
              <a:rPr lang="pl-PL" dirty="0" smtClean="0"/>
              <a:t>Części lekcji ( ogniwa) zawierające zaplanowane zadania, działania, czynności</a:t>
            </a:r>
          </a:p>
        </p:txBody>
      </p:sp>
    </p:spTree>
    <p:extLst>
      <p:ext uri="{BB962C8B-B14F-4D97-AF65-F5344CB8AC3E}">
        <p14:creationId xmlns:p14="http://schemas.microsoft.com/office/powerpoint/2010/main" xmlns="" val="216114533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 smtClean="0"/>
          </a:p>
          <a:p>
            <a:pPr marL="0" indent="0" algn="ctr">
              <a:buNone/>
            </a:pPr>
            <a:r>
              <a:rPr lang="pl-PL" sz="6000" b="1" i="1" dirty="0" smtClean="0">
                <a:solidFill>
                  <a:srgbClr val="0070C0"/>
                </a:solidFill>
              </a:rPr>
              <a:t>Dziękuję za uwagę </a:t>
            </a:r>
          </a:p>
          <a:p>
            <a:pPr marL="0" indent="0" algn="ctr">
              <a:buNone/>
            </a:pPr>
            <a:endParaRPr lang="pl-PL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120389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>
                <a:solidFill>
                  <a:srgbClr val="0070C0"/>
                </a:solidFill>
              </a:rPr>
              <a:t>Temat lekcji</a:t>
            </a:r>
            <a:endParaRPr lang="pl-PL" dirty="0">
              <a:solidFill>
                <a:srgbClr val="0070C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endParaRPr lang="pl-PL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pl-PL" b="1" dirty="0" smtClean="0">
                <a:solidFill>
                  <a:srgbClr val="C00000"/>
                </a:solidFill>
              </a:rPr>
              <a:t>Powinien być – prosty, czytelny, dający obraz zaplanowanych do realizacji treści.</a:t>
            </a:r>
          </a:p>
          <a:p>
            <a:pPr marL="0" indent="0">
              <a:buNone/>
            </a:pPr>
            <a:r>
              <a:rPr lang="pl-PL" dirty="0" smtClean="0"/>
              <a:t>Temat lekcji spełnia kilka funkcji, m.in. ma za zadanie zaznajomienie uczniów z treścią i zakresem pracy na lekcji, skoncentrowanie uwagi uczniów na określonym wycinku wiedzy i stawianie ich w stan gotowości do działania.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 smtClean="0"/>
              <a:t>Temat powinien być podany na początku lekcji – jednak nie musi to być regułą. Np. na lekcji problemowej na początku formułuje się problem              a na końcu zostaje sformułowany temat.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6396139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>
                <a:solidFill>
                  <a:srgbClr val="0070C0"/>
                </a:solidFill>
              </a:rPr>
              <a:t>Cele – taksonomia </a:t>
            </a:r>
            <a:r>
              <a:rPr lang="pl-PL" b="1" dirty="0" smtClean="0">
                <a:solidFill>
                  <a:srgbClr val="0070C0"/>
                </a:solidFill>
              </a:rPr>
              <a:t>wg </a:t>
            </a:r>
            <a:r>
              <a:rPr lang="pl-PL" b="1" dirty="0" err="1" smtClean="0">
                <a:solidFill>
                  <a:srgbClr val="0070C0"/>
                </a:solidFill>
              </a:rPr>
              <a:t>Niemierki</a:t>
            </a:r>
            <a:r>
              <a:rPr lang="pl-PL" b="1" dirty="0" smtClean="0">
                <a:solidFill>
                  <a:srgbClr val="0070C0"/>
                </a:solidFill>
              </a:rPr>
              <a:t> </a:t>
            </a:r>
            <a:endParaRPr lang="pl-PL" b="1" dirty="0">
              <a:solidFill>
                <a:srgbClr val="0070C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2400" dirty="0" smtClean="0">
                <a:solidFill>
                  <a:srgbClr val="C00000"/>
                </a:solidFill>
              </a:rPr>
              <a:t>Poziom wiadomości:</a:t>
            </a:r>
          </a:p>
          <a:p>
            <a:pPr marL="0" indent="0">
              <a:buNone/>
            </a:pPr>
            <a:r>
              <a:rPr lang="pl-PL" sz="2400" dirty="0" smtClean="0"/>
              <a:t>A – zapamiętanie wiadomości</a:t>
            </a:r>
          </a:p>
          <a:p>
            <a:pPr marL="0" indent="0">
              <a:buNone/>
            </a:pPr>
            <a:r>
              <a:rPr lang="pl-PL" sz="2400" dirty="0" smtClean="0"/>
              <a:t>B- zrozumienie wiadomości</a:t>
            </a:r>
          </a:p>
          <a:p>
            <a:pPr marL="0" indent="0">
              <a:buNone/>
            </a:pPr>
            <a:endParaRPr lang="pl-PL" sz="2400" dirty="0" smtClean="0"/>
          </a:p>
          <a:p>
            <a:pPr marL="0" indent="0">
              <a:buNone/>
            </a:pPr>
            <a:r>
              <a:rPr lang="pl-PL" sz="2400" dirty="0" smtClean="0">
                <a:solidFill>
                  <a:srgbClr val="C00000"/>
                </a:solidFill>
              </a:rPr>
              <a:t>Poziom umiejętności:</a:t>
            </a:r>
            <a:endParaRPr lang="pl-PL" sz="2400" dirty="0" smtClean="0"/>
          </a:p>
          <a:p>
            <a:pPr marL="0" indent="0">
              <a:buNone/>
            </a:pPr>
            <a:endParaRPr lang="pl-PL" sz="2400" dirty="0" smtClean="0"/>
          </a:p>
          <a:p>
            <a:pPr marL="0" indent="0">
              <a:buNone/>
            </a:pPr>
            <a:r>
              <a:rPr lang="pl-PL" sz="2400" dirty="0" smtClean="0"/>
              <a:t>C – zastosowanie wiadomości w sytuacjach typowych</a:t>
            </a:r>
          </a:p>
          <a:p>
            <a:pPr marL="0" indent="0">
              <a:buNone/>
            </a:pPr>
            <a:r>
              <a:rPr lang="pl-PL" sz="2400" dirty="0" smtClean="0"/>
              <a:t>D – zastosowanie wiadomości w sytuacjach problemowych</a:t>
            </a:r>
          </a:p>
          <a:p>
            <a:pPr marL="0" indent="0">
              <a:buNone/>
            </a:pPr>
            <a:endParaRPr lang="pl-PL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22656336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>
                <a:solidFill>
                  <a:srgbClr val="0070C0"/>
                </a:solidFill>
              </a:rPr>
              <a:t>A – zapamiętanie wiadomości</a:t>
            </a:r>
            <a:endParaRPr lang="pl-PL" b="1" dirty="0">
              <a:solidFill>
                <a:srgbClr val="0070C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sz="3200" dirty="0" smtClean="0">
                <a:solidFill>
                  <a:srgbClr val="C00000"/>
                </a:solidFill>
              </a:rPr>
              <a:t>Wiadomości uznaje się za zapamiętane, gdy uczeń:</a:t>
            </a:r>
          </a:p>
          <a:p>
            <a:pPr marL="0" indent="0">
              <a:buNone/>
            </a:pPr>
            <a:endParaRPr lang="pl-PL" dirty="0" smtClean="0">
              <a:solidFill>
                <a:srgbClr val="C00000"/>
              </a:solidFill>
            </a:endParaRPr>
          </a:p>
          <a:p>
            <a:r>
              <a:rPr lang="pl-PL" sz="3200" dirty="0" smtClean="0"/>
              <a:t>Może odszukać je w pamięci</a:t>
            </a:r>
          </a:p>
          <a:p>
            <a:r>
              <a:rPr lang="pl-PL" sz="3200" dirty="0" smtClean="0"/>
              <a:t>Sprawdzić czy są kompletne i ewentualnie je uzupełnić</a:t>
            </a:r>
          </a:p>
          <a:p>
            <a:r>
              <a:rPr lang="pl-PL" sz="3200" dirty="0" smtClean="0"/>
              <a:t>Przedstawić je w dowolnej formie</a:t>
            </a:r>
          </a:p>
          <a:p>
            <a:r>
              <a:rPr lang="pl-PL" sz="3200" dirty="0" smtClean="0"/>
              <a:t>Wykorzystać w praktycznym działaniu</a:t>
            </a:r>
          </a:p>
        </p:txBody>
      </p:sp>
    </p:spTree>
    <p:extLst>
      <p:ext uri="{BB962C8B-B14F-4D97-AF65-F5344CB8AC3E}">
        <p14:creationId xmlns:p14="http://schemas.microsoft.com/office/powerpoint/2010/main" xmlns="" val="13087212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>
                <a:solidFill>
                  <a:srgbClr val="0070C0"/>
                </a:solidFill>
              </a:rPr>
              <a:t>B – zrozumienie wiadomości</a:t>
            </a:r>
            <a:endParaRPr lang="pl-PL" b="1" dirty="0">
              <a:solidFill>
                <a:srgbClr val="0070C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3200" b="1" dirty="0" smtClean="0">
                <a:solidFill>
                  <a:srgbClr val="C00000"/>
                </a:solidFill>
              </a:rPr>
              <a:t>O zrozumieniu wiadomości mówimy wtedy, gdy uczeń umie:</a:t>
            </a:r>
          </a:p>
          <a:p>
            <a:pPr marL="0" indent="0">
              <a:buNone/>
            </a:pPr>
            <a:endParaRPr lang="pl-PL" sz="3200" b="1" dirty="0" smtClean="0">
              <a:solidFill>
                <a:srgbClr val="C00000"/>
              </a:solidFill>
            </a:endParaRPr>
          </a:p>
          <a:p>
            <a:r>
              <a:rPr lang="pl-PL" sz="3200" dirty="0" smtClean="0"/>
              <a:t>Przedstawić wiadomości „własnymi słowami”</a:t>
            </a:r>
          </a:p>
          <a:p>
            <a:r>
              <a:rPr lang="pl-PL" sz="3200" dirty="0" smtClean="0"/>
              <a:t>Zinterpretować, ująć syntetycznie, </a:t>
            </a:r>
            <a:r>
              <a:rPr lang="pl-PL" sz="3200" dirty="0"/>
              <a:t>s</a:t>
            </a:r>
            <a:r>
              <a:rPr lang="pl-PL" sz="3200" dirty="0" smtClean="0"/>
              <a:t>treścić dane wiadomości  i porównać je z innymi wiadomościami</a:t>
            </a:r>
          </a:p>
          <a:p>
            <a:r>
              <a:rPr lang="pl-PL" sz="3200" dirty="0" smtClean="0"/>
              <a:t>Przenosić opis zjawiska na inne sytuacje</a:t>
            </a:r>
          </a:p>
        </p:txBody>
      </p:sp>
    </p:spTree>
    <p:extLst>
      <p:ext uri="{BB962C8B-B14F-4D97-AF65-F5344CB8AC3E}">
        <p14:creationId xmlns:p14="http://schemas.microsoft.com/office/powerpoint/2010/main" xmlns="" val="28247910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>
                <a:solidFill>
                  <a:srgbClr val="0070C0"/>
                </a:solidFill>
              </a:rPr>
              <a:t>C – zastosowanie wiadomości w sytuacjach typowych</a:t>
            </a:r>
            <a:endParaRPr lang="pl-PL" b="1" dirty="0">
              <a:solidFill>
                <a:srgbClr val="0070C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endParaRPr lang="pl-PL" dirty="0"/>
          </a:p>
          <a:p>
            <a:pPr marL="0" indent="0" algn="ctr">
              <a:buNone/>
            </a:pPr>
            <a:r>
              <a:rPr lang="pl-PL" sz="3200" dirty="0" smtClean="0"/>
              <a:t>Sytuacja, w której wiadomości mają być zastosowane nie powinna odbiegać zbytnio od tej, w której stosowanie wiadomości było ćwiczone.</a:t>
            </a:r>
            <a:endParaRPr lang="pl-PL" sz="3200" dirty="0"/>
          </a:p>
        </p:txBody>
      </p:sp>
    </p:spTree>
    <p:extLst>
      <p:ext uri="{BB962C8B-B14F-4D97-AF65-F5344CB8AC3E}">
        <p14:creationId xmlns:p14="http://schemas.microsoft.com/office/powerpoint/2010/main" xmlns="" val="22464398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>
                <a:solidFill>
                  <a:srgbClr val="0070C0"/>
                </a:solidFill>
              </a:rPr>
              <a:t>D – zastosowanie wiadomości w sytuacjach problemowych</a:t>
            </a:r>
            <a:endParaRPr lang="pl-PL" b="1" dirty="0">
              <a:solidFill>
                <a:srgbClr val="0070C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 smtClean="0"/>
          </a:p>
          <a:p>
            <a:pPr marL="0" indent="0" algn="ctr">
              <a:buNone/>
            </a:pPr>
            <a:r>
              <a:rPr lang="pl-PL" sz="3200" dirty="0" smtClean="0"/>
              <a:t>Najwyższa kategoria celów obejmująca złożone procesy umysłowe, które prowadzą do znalezienia właściwej drogi rozwiązania problemu, czyli sytuacji nowej dla ucznia.</a:t>
            </a:r>
            <a:endParaRPr lang="pl-PL" sz="3200" dirty="0"/>
          </a:p>
        </p:txBody>
      </p:sp>
    </p:spTree>
    <p:extLst>
      <p:ext uri="{BB962C8B-B14F-4D97-AF65-F5344CB8AC3E}">
        <p14:creationId xmlns:p14="http://schemas.microsoft.com/office/powerpoint/2010/main" xmlns="" val="2859841101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600</TotalTime>
  <Words>1681</Words>
  <Application>Microsoft Office PowerPoint</Application>
  <PresentationFormat>Niestandardowy</PresentationFormat>
  <Paragraphs>183</Paragraphs>
  <Slides>30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30</vt:i4>
      </vt:variant>
    </vt:vector>
  </HeadingPairs>
  <TitlesOfParts>
    <vt:vector size="31" baseType="lpstr">
      <vt:lpstr>Motyw pakietu Office</vt:lpstr>
      <vt:lpstr>Planowanie pracy na lekcji</vt:lpstr>
      <vt:lpstr>Przed wejściem do klasy nauczyciel powinien wiedzieć:</vt:lpstr>
      <vt:lpstr>Konspekt lekcji Jest zewnętrznym wyrazem przygotowania nauczyciela do zajęć.</vt:lpstr>
      <vt:lpstr>Temat lekcji</vt:lpstr>
      <vt:lpstr>Cele – taksonomia wg Niemierki </vt:lpstr>
      <vt:lpstr>A – zapamiętanie wiadomości</vt:lpstr>
      <vt:lpstr>B – zrozumienie wiadomości</vt:lpstr>
      <vt:lpstr>C – zastosowanie wiadomości w sytuacjach typowych</vt:lpstr>
      <vt:lpstr>D – zastosowanie wiadomości w sytuacjach problemowych</vt:lpstr>
      <vt:lpstr>Cel główny lekcji: (cel nauczyciela)</vt:lpstr>
      <vt:lpstr>Cele szczegółowe lekcji, czyli cele operacyjne: ( cele ucznia )</vt:lpstr>
      <vt:lpstr>Cele szczegółowe </vt:lpstr>
      <vt:lpstr>Cele szczegółowe</vt:lpstr>
      <vt:lpstr>Metody nauczania</vt:lpstr>
      <vt:lpstr>Metody nauczania</vt:lpstr>
      <vt:lpstr>Metody nauczania</vt:lpstr>
      <vt:lpstr>Środki dydaktyczne</vt:lpstr>
      <vt:lpstr>Podział środków dydaktycznych kryterium - aktywizowany przez nie narząd:  </vt:lpstr>
      <vt:lpstr>Środki dydaktyczne</vt:lpstr>
      <vt:lpstr>Formy pracy</vt:lpstr>
      <vt:lpstr>Formy pracy</vt:lpstr>
      <vt:lpstr>Formy pracy</vt:lpstr>
      <vt:lpstr>Formy pracy</vt:lpstr>
      <vt:lpstr>Części lekcji - ogniwa</vt:lpstr>
      <vt:lpstr>Powiązanie z wcześniejszą wiedzą</vt:lpstr>
      <vt:lpstr>Określenie wymagań - NaCoBeZu</vt:lpstr>
      <vt:lpstr>Praca domowa</vt:lpstr>
      <vt:lpstr>Notatki i dodatkowe informacje</vt:lpstr>
      <vt:lpstr>Kompetencje kluczowe</vt:lpstr>
      <vt:lpstr>Slajd 30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Planowanie pracy zgodnie  z nową podstawą programową</dc:title>
  <dc:creator>Alina Mańkut</dc:creator>
  <cp:lastModifiedBy>Aleksandra Jaroszewicz</cp:lastModifiedBy>
  <cp:revision>50</cp:revision>
  <dcterms:created xsi:type="dcterms:W3CDTF">2019-11-27T09:52:15Z</dcterms:created>
  <dcterms:modified xsi:type="dcterms:W3CDTF">2019-11-28T19:44:15Z</dcterms:modified>
</cp:coreProperties>
</file>